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78" r:id="rId3"/>
    <p:sldId id="279" r:id="rId4"/>
    <p:sldId id="270" r:id="rId5"/>
    <p:sldId id="266" r:id="rId6"/>
    <p:sldId id="267" r:id="rId7"/>
    <p:sldId id="257" r:id="rId8"/>
    <p:sldId id="289" r:id="rId9"/>
    <p:sldId id="290" r:id="rId10"/>
    <p:sldId id="291" r:id="rId11"/>
    <p:sldId id="292" r:id="rId12"/>
    <p:sldId id="293" r:id="rId13"/>
    <p:sldId id="286" r:id="rId14"/>
    <p:sldId id="258" r:id="rId15"/>
    <p:sldId id="280" r:id="rId16"/>
    <p:sldId id="281" r:id="rId17"/>
    <p:sldId id="287" r:id="rId18"/>
    <p:sldId id="288" r:id="rId19"/>
    <p:sldId id="259" r:id="rId20"/>
    <p:sldId id="285" r:id="rId21"/>
    <p:sldId id="271" r:id="rId22"/>
    <p:sldId id="260" r:id="rId23"/>
    <p:sldId id="276" r:id="rId24"/>
    <p:sldId id="295" r:id="rId25"/>
    <p:sldId id="261" r:id="rId26"/>
    <p:sldId id="284" r:id="rId27"/>
    <p:sldId id="275" r:id="rId28"/>
    <p:sldId id="262" r:id="rId29"/>
    <p:sldId id="273" r:id="rId30"/>
    <p:sldId id="272" r:id="rId31"/>
    <p:sldId id="274" r:id="rId32"/>
    <p:sldId id="263" r:id="rId33"/>
    <p:sldId id="282" r:id="rId34"/>
    <p:sldId id="26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34" autoAdjust="0"/>
    <p:restoredTop sz="96327"/>
  </p:normalViewPr>
  <p:slideViewPr>
    <p:cSldViewPr snapToGrid="0" snapToObjects="1">
      <p:cViewPr varScale="1">
        <p:scale>
          <a:sx n="81" d="100"/>
          <a:sy n="81" d="100"/>
        </p:scale>
        <p:origin x="209"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dirty="0"/>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956E9FE6-7477-4355-B92E-80423F906ADB}">
      <dgm:prSet/>
      <dgm:spPr/>
      <dgm:t>
        <a:bodyPr/>
        <a:lstStyle/>
        <a:p>
          <a:r>
            <a:rPr lang="en-US" dirty="0"/>
            <a:t>Incoming Associate Data Engineer at </a:t>
          </a:r>
          <a:r>
            <a:rPr lang="en-US" dirty="0" err="1"/>
            <a:t>phData</a:t>
          </a:r>
          <a:endParaRPr lang="en-US" dirty="0"/>
        </a:p>
      </dgm:t>
    </dgm:pt>
    <dgm:pt modelId="{EDD9BF87-F9B3-46B3-8D29-8CF1B6CFCBCE}" type="parTrans" cxnId="{AB686B4B-DB1E-403D-81A9-C58C8FCDACF6}">
      <dgm:prSet/>
      <dgm:spPr/>
      <dgm:t>
        <a:bodyPr/>
        <a:lstStyle/>
        <a:p>
          <a:endParaRPr lang="en-US"/>
        </a:p>
      </dgm:t>
    </dgm:pt>
    <dgm:pt modelId="{33FA5BB5-33EF-48E2-930C-BCCD3BB14E45}" type="sibTrans" cxnId="{AB686B4B-DB1E-403D-81A9-C58C8FCDACF6}">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3"/>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3"/>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3"/>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3"/>
      <dgm:spPr/>
    </dgm:pt>
    <dgm:pt modelId="{7147E500-0C34-5A46-B789-0550244D58B8}" type="pres">
      <dgm:prSet presAssocID="{CF4141D7-C9FC-4142-8E22-1409B52BB90B}" presName="vert1" presStyleCnt="0"/>
      <dgm:spPr/>
    </dgm:pt>
    <dgm:pt modelId="{E75AAEB9-A92D-834B-82E2-3E3883F4F251}" type="pres">
      <dgm:prSet presAssocID="{956E9FE6-7477-4355-B92E-80423F906ADB}" presName="thickLine" presStyleLbl="alignNode1" presStyleIdx="2" presStyleCnt="3"/>
      <dgm:spPr/>
    </dgm:pt>
    <dgm:pt modelId="{036E032A-E00E-7248-A498-092388E818CE}" type="pres">
      <dgm:prSet presAssocID="{956E9FE6-7477-4355-B92E-80423F906ADB}" presName="horz1" presStyleCnt="0"/>
      <dgm:spPr/>
    </dgm:pt>
    <dgm:pt modelId="{18DB3933-A301-9140-B00D-76BAD838EEE3}" type="pres">
      <dgm:prSet presAssocID="{956E9FE6-7477-4355-B92E-80423F906ADB}" presName="tx1" presStyleLbl="revTx" presStyleIdx="2" presStyleCnt="3"/>
      <dgm:spPr/>
    </dgm:pt>
    <dgm:pt modelId="{C6BC810A-6E3F-B24E-86B2-9EE1F4121B8B}" type="pres">
      <dgm:prSet presAssocID="{956E9FE6-7477-4355-B92E-80423F906AD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9DEFEC67-028C-46A3-9446-6459B7A8535F}" srcId="{46A6E82C-E782-487C-BAFA-A2D88C03F15C}" destId="{CF4141D7-C9FC-4142-8E22-1409B52BB90B}" srcOrd="1" destOrd="0" parTransId="{EBC4AC11-7E33-4AE7-B84E-0B321D765AF6}" sibTransId="{8787BBB4-39A0-4F12-BDE8-1310ECC44CE3}"/>
    <dgm:cxn modelId="{AB686B4B-DB1E-403D-81A9-C58C8FCDACF6}" srcId="{46A6E82C-E782-487C-BAFA-A2D88C03F15C}" destId="{956E9FE6-7477-4355-B92E-80423F906ADB}" srcOrd="2" destOrd="0" parTransId="{EDD9BF87-F9B3-46B3-8D29-8CF1B6CFCBCE}" sibTransId="{33FA5BB5-33EF-48E2-930C-BCCD3BB14E45}"/>
    <dgm:cxn modelId="{D77D7C97-43DD-C646-95B1-C5467DCB1094}" type="presOf" srcId="{956E9FE6-7477-4355-B92E-80423F906ADB}" destId="{18DB3933-A301-9140-B00D-76BAD838EEE3}" srcOrd="0" destOrd="0" presId="urn:microsoft.com/office/officeart/2008/layout/LinedList"/>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 modelId="{D8B1B96C-9D8D-CD4B-8A96-24652462C280}" type="presParOf" srcId="{7AB16B60-5C21-2B47-8A42-D46FBD64C7FF}" destId="{E75AAEB9-A92D-834B-82E2-3E3883F4F251}" srcOrd="4" destOrd="0" presId="urn:microsoft.com/office/officeart/2008/layout/LinedList"/>
    <dgm:cxn modelId="{CB99B2A3-0818-C948-B19A-9C17F84E0BE9}" type="presParOf" srcId="{7AB16B60-5C21-2B47-8A42-D46FBD64C7FF}" destId="{036E032A-E00E-7248-A498-092388E818CE}" srcOrd="5" destOrd="0" presId="urn:microsoft.com/office/officeart/2008/layout/LinedList"/>
    <dgm:cxn modelId="{7D355583-4244-2F46-9478-66515A60913A}" type="presParOf" srcId="{036E032A-E00E-7248-A498-092388E818CE}" destId="{18DB3933-A301-9140-B00D-76BAD838EEE3}" srcOrd="0" destOrd="0" presId="urn:microsoft.com/office/officeart/2008/layout/LinedList"/>
    <dgm:cxn modelId="{DB260601-1BB9-424F-81DC-E6B684D4B5C5}" type="presParOf" srcId="{036E032A-E00E-7248-A498-092388E818CE}" destId="{C6BC810A-6E3F-B24E-86B2-9EE1F4121B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15D87F-668C-4DFF-9746-A71E4B77482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53581EA8-95B8-4D82-9640-86A4426A3A93}">
      <dgm:prSet/>
      <dgm:spPr/>
      <dgm:t>
        <a:bodyPr/>
        <a:lstStyle/>
        <a:p>
          <a:r>
            <a:rPr lang="en-US" dirty="0"/>
            <a:t>“GrabNGoInfo.com is a great machine learning tutorial website .”</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dirty="0"/>
            <a:t>Score = 0.9895</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dirty="0"/>
            <a:t>Flair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9043B0C4-1341-460D-B0B3-00610E09A8D5}" type="pres">
      <dgm:prSet presAssocID="{1215D87F-668C-4DFF-9746-A71E4B77482B}" presName="Name0" presStyleCnt="0">
        <dgm:presLayoutVars>
          <dgm:dir/>
          <dgm:animLvl val="lvl"/>
          <dgm:resizeHandles val="exact"/>
        </dgm:presLayoutVars>
      </dgm:prSet>
      <dgm:spPr/>
    </dgm:pt>
    <dgm:pt modelId="{36BB8396-2552-42E2-938B-2CFC973B0B1E}" type="pres">
      <dgm:prSet presAssocID="{53581EA8-95B8-4D82-9640-86A4426A3A93}" presName="composite" presStyleCnt="0"/>
      <dgm:spPr/>
    </dgm:pt>
    <dgm:pt modelId="{637F9E40-0B79-4B41-BF03-5C361FDBA9B2}" type="pres">
      <dgm:prSet presAssocID="{53581EA8-95B8-4D82-9640-86A4426A3A93}" presName="parTx" presStyleLbl="alignNode1" presStyleIdx="0" presStyleCnt="1" custScaleY="134445" custLinFactNeighborX="1093" custLinFactNeighborY="-36804">
        <dgm:presLayoutVars>
          <dgm:chMax val="0"/>
          <dgm:chPref val="0"/>
          <dgm:bulletEnabled val="1"/>
        </dgm:presLayoutVars>
      </dgm:prSet>
      <dgm:spPr/>
    </dgm:pt>
    <dgm:pt modelId="{1F3ABFD4-5EC9-4A43-8845-6C3B6B07CC6B}" type="pres">
      <dgm:prSet presAssocID="{53581EA8-95B8-4D82-9640-86A4426A3A93}" presName="desTx" presStyleLbl="alignAccFollowNode1" presStyleIdx="0" presStyleCnt="1" custScaleY="181266" custLinFactNeighborX="-749" custLinFactNeighborY="33277">
        <dgm:presLayoutVars>
          <dgm:bulletEnabled val="1"/>
        </dgm:presLayoutVars>
      </dgm:prSet>
      <dgm:spPr/>
    </dgm:pt>
  </dgm:ptLst>
  <dgm:cxnLst>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C3008C5B-665F-4EBB-9407-DDA3BDB2BCAE}" srcId="{1215D87F-668C-4DFF-9746-A71E4B77482B}" destId="{53581EA8-95B8-4D82-9640-86A4426A3A93}" srcOrd="0" destOrd="0" parTransId="{FA7EC0D8-2001-4FC9-A665-AEE275D2D7A4}" sibTransId="{229F246A-2BC1-4E7E-9BDD-79DAD1536C10}"/>
    <dgm:cxn modelId="{F54E6C6A-DAC4-4B24-BB1D-2DDFDB65ECF9}" type="presOf" srcId="{9248538E-4003-4541-928E-18BCB91016F1}" destId="{1F3ABFD4-5EC9-4A43-8845-6C3B6B07CC6B}" srcOrd="0" destOrd="1" presId="urn:microsoft.com/office/officeart/2005/8/layout/hList1"/>
    <dgm:cxn modelId="{A37A8192-7051-4DFD-8EFE-13F5B789AF45}" type="presOf" srcId="{AF906336-24E4-41BF-AE4B-BF2E356BB3F8}" destId="{1F3ABFD4-5EC9-4A43-8845-6C3B6B07CC6B}" srcOrd="0" destOrd="0" presId="urn:microsoft.com/office/officeart/2005/8/layout/hList1"/>
    <dgm:cxn modelId="{9D3F48DD-5E52-4F2F-A99C-0A7324E856DA}" type="presOf" srcId="{1215D87F-668C-4DFF-9746-A71E4B77482B}" destId="{9043B0C4-1341-460D-B0B3-00610E09A8D5}" srcOrd="0" destOrd="0" presId="urn:microsoft.com/office/officeart/2005/8/layout/hList1"/>
    <dgm:cxn modelId="{AA1994FA-43F8-40CE-A9F0-38F1AF64558E}" type="presOf" srcId="{53581EA8-95B8-4D82-9640-86A4426A3A93}" destId="{637F9E40-0B79-4B41-BF03-5C361FDBA9B2}" srcOrd="0" destOrd="0" presId="urn:microsoft.com/office/officeart/2005/8/layout/hList1"/>
    <dgm:cxn modelId="{8ED699F4-3B8B-4D9C-8387-94A40F809A2F}" type="presParOf" srcId="{9043B0C4-1341-460D-B0B3-00610E09A8D5}" destId="{36BB8396-2552-42E2-938B-2CFC973B0B1E}" srcOrd="0" destOrd="0" presId="urn:microsoft.com/office/officeart/2005/8/layout/hList1"/>
    <dgm:cxn modelId="{F1F7FC03-44B6-4A21-AAB5-A0FE00EE64A6}" type="presParOf" srcId="{36BB8396-2552-42E2-938B-2CFC973B0B1E}" destId="{637F9E40-0B79-4B41-BF03-5C361FDBA9B2}" srcOrd="0" destOrd="0" presId="urn:microsoft.com/office/officeart/2005/8/layout/hList1"/>
    <dgm:cxn modelId="{803FCB41-7A09-4BBA-A8CD-AA8FFABD537F}" type="presParOf" srcId="{36BB8396-2552-42E2-938B-2CFC973B0B1E}" destId="{1F3ABFD4-5EC9-4A43-8845-6C3B6B07CC6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a:t>The move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DF663469-D6F0-9749-90A3-8CE0790E8F9D}" type="presOf" srcId="{9D227E24-E370-4687-AD3E-C14D2E7378E4}" destId="{8FA185B9-9E3E-2243-A24A-15A431B57725}" srcOrd="0" destOrd="0" presId="urn:microsoft.com/office/officeart/2005/8/layout/hList1"/>
    <dgm:cxn modelId="{13D3A74A-5A2F-D945-BE3C-E567E7BE9F5A}" type="presOf" srcId="{E6C6C83E-0B0E-B14E-95A2-0074D3997C48}" destId="{0A5D0621-5DE6-7C4D-9656-587536F18EB7}" srcOrd="0" destOrd="1" presId="urn:microsoft.com/office/officeart/2005/8/layout/hList1"/>
    <dgm:cxn modelId="{0513DF77-199E-3743-A6B9-723C39346218}" type="presOf" srcId="{4B7A9EDC-E62E-443B-97C7-85982C83D527}" destId="{C250F5C1-2982-014E-8CF5-BD7F4681651F}" srcOrd="0" destOrd="0"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a:t>VADER tells a positivity and negativity score but also tells how positive or negative a sentiment is.</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0C1C905C-4473-4F47-A40F-1902110AC0BF}" type="presOf" srcId="{C7F0A1D7-0800-47E4-8360-F0F7C8E54634}" destId="{0D134DAE-5DE8-45A4-89FA-505C8A4CF0A5}" srcOrd="0" destOrd="0" presId="urn:microsoft.com/office/officeart/2018/2/layout/IconVerticalSolidList"/>
    <dgm:cxn modelId="{F38A1549-7F06-4174-9E64-ACF8DE2731B2}" type="presOf" srcId="{1E71197A-7897-4641-91D5-4109C2165BAB}" destId="{E3405D57-E903-4AE5-B0C9-B029EC62EE40}"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dgm:spPr/>
      <dgm:t>
        <a:bodyPr/>
        <a:lstStyle/>
        <a:p>
          <a:r>
            <a:rPr lang="en-US"/>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21D64C6C-3624-4360-A872-4383B2E0B9F6}" type="presOf" srcId="{EC8D7E67-1C6D-4982-84D9-A717BBD5F685}" destId="{6898A1F7-3155-4F8C-9D22-34E5F2603283}" srcOrd="0" destOrd="0" presId="urn:microsoft.com/office/officeart/2018/2/layout/IconLabelList"/>
    <dgm:cxn modelId="{E24FB74F-031B-4405-895C-6980BC93CB85}" srcId="{F1BF8C78-58CE-46B4-B71E-88A0889EFA7E}" destId="{EC8D7E67-1C6D-4982-84D9-A717BBD5F685}" srcOrd="1" destOrd="0" parTransId="{8A85AC59-A88F-4454-82DC-4FA39C6C242C}" sibTransId="{1264FE45-B507-49D1-919C-44FCD0BB410F}"/>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F3409-4675-4BE6-9854-F63361015A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0CC233-BAB8-4AB6-A7E6-A409D4ED1C07}">
      <dgm:prSet/>
      <dgm:spPr/>
      <dgm:t>
        <a:bodyPr/>
        <a:lstStyle/>
        <a:p>
          <a:pPr>
            <a:lnSpc>
              <a:spcPct val="100000"/>
            </a:lnSpc>
          </a:pPr>
          <a:r>
            <a:rPr lang="en-US"/>
            <a:t>BA in Theater Arts</a:t>
          </a:r>
        </a:p>
      </dgm:t>
    </dgm:pt>
    <dgm:pt modelId="{D2E14C4D-3CF6-45E2-B0FC-83BC2DD6E3EE}" type="parTrans" cxnId="{6823573A-3FB8-4A7D-8D2D-53A05B8B466D}">
      <dgm:prSet/>
      <dgm:spPr/>
      <dgm:t>
        <a:bodyPr/>
        <a:lstStyle/>
        <a:p>
          <a:endParaRPr lang="en-US"/>
        </a:p>
      </dgm:t>
    </dgm:pt>
    <dgm:pt modelId="{302612A3-16E1-47F1-97B2-C22D9AF62ED6}" type="sibTrans" cxnId="{6823573A-3FB8-4A7D-8D2D-53A05B8B466D}">
      <dgm:prSet/>
      <dgm:spPr/>
      <dgm:t>
        <a:bodyPr/>
        <a:lstStyle/>
        <a:p>
          <a:endParaRPr lang="en-US"/>
        </a:p>
      </dgm:t>
    </dgm:pt>
    <dgm:pt modelId="{426696FB-AEAD-49CE-88ED-7D0D649BB9C6}">
      <dgm:prSet/>
      <dgm:spPr/>
      <dgm:t>
        <a:bodyPr/>
        <a:lstStyle/>
        <a:p>
          <a:pPr>
            <a:lnSpc>
              <a:spcPct val="100000"/>
            </a:lnSpc>
          </a:pPr>
          <a:r>
            <a:rPr lang="en-US"/>
            <a:t>AS in Culinary Arts</a:t>
          </a:r>
        </a:p>
      </dgm:t>
    </dgm:pt>
    <dgm:pt modelId="{68AFA92A-FFE2-4DB2-BCA7-51F5C03B1FC4}" type="parTrans" cxnId="{199B6FB4-5DF9-47ED-ADB2-251DF7FC959C}">
      <dgm:prSet/>
      <dgm:spPr/>
      <dgm:t>
        <a:bodyPr/>
        <a:lstStyle/>
        <a:p>
          <a:endParaRPr lang="en-US"/>
        </a:p>
      </dgm:t>
    </dgm:pt>
    <dgm:pt modelId="{17DDDDFD-687F-4895-A0AE-96ADDFC4EB61}" type="sibTrans" cxnId="{199B6FB4-5DF9-47ED-ADB2-251DF7FC959C}">
      <dgm:prSet/>
      <dgm:spPr/>
      <dgm:t>
        <a:bodyPr/>
        <a:lstStyle/>
        <a:p>
          <a:endParaRPr lang="en-US"/>
        </a:p>
      </dgm:t>
    </dgm:pt>
    <dgm:pt modelId="{D6500DED-95E7-40DB-AB6A-8CDCD26E367A}">
      <dgm:prSet/>
      <dgm:spPr/>
      <dgm:t>
        <a:bodyPr/>
        <a:lstStyle/>
        <a:p>
          <a:pPr>
            <a:lnSpc>
              <a:spcPct val="100000"/>
            </a:lnSpc>
          </a:pPr>
          <a:r>
            <a:rPr lang="en-US"/>
            <a:t>Experienced in Accounting, Television, Family Law, Catering, and Stadium Sports</a:t>
          </a:r>
        </a:p>
      </dgm:t>
    </dgm:pt>
    <dgm:pt modelId="{6C0F6FEB-DF48-452F-969E-6ACD4D167626}" type="parTrans" cxnId="{1B46A0F3-C022-4CD5-A9A7-1CD139481C07}">
      <dgm:prSet/>
      <dgm:spPr/>
      <dgm:t>
        <a:bodyPr/>
        <a:lstStyle/>
        <a:p>
          <a:endParaRPr lang="en-US"/>
        </a:p>
      </dgm:t>
    </dgm:pt>
    <dgm:pt modelId="{0FD7A4F0-9D3C-4DD2-B8DA-3F4238D4B4AE}" type="sibTrans" cxnId="{1B46A0F3-C022-4CD5-A9A7-1CD139481C07}">
      <dgm:prSet/>
      <dgm:spPr/>
      <dgm:t>
        <a:bodyPr/>
        <a:lstStyle/>
        <a:p>
          <a:endParaRPr lang="en-US"/>
        </a:p>
      </dgm:t>
    </dgm:pt>
    <dgm:pt modelId="{C5D50610-1F30-4D73-87D7-E233792A019E}" type="pres">
      <dgm:prSet presAssocID="{D9CF3409-4675-4BE6-9854-F63361015AC8}" presName="root" presStyleCnt="0">
        <dgm:presLayoutVars>
          <dgm:dir/>
          <dgm:resizeHandles val="exact"/>
        </dgm:presLayoutVars>
      </dgm:prSet>
      <dgm:spPr/>
    </dgm:pt>
    <dgm:pt modelId="{292D20E9-E1A6-42C0-A7C4-7106F7C3044B}" type="pres">
      <dgm:prSet presAssocID="{AE0CC233-BAB8-4AB6-A7E6-A409D4ED1C07}" presName="compNode" presStyleCnt="0"/>
      <dgm:spPr/>
    </dgm:pt>
    <dgm:pt modelId="{C558CC13-4285-476C-9F83-1E487190AE49}" type="pres">
      <dgm:prSet presAssocID="{AE0CC233-BAB8-4AB6-A7E6-A409D4ED1C07}" presName="bgRect" presStyleLbl="bgShp" presStyleIdx="0" presStyleCnt="3"/>
      <dgm:spPr/>
    </dgm:pt>
    <dgm:pt modelId="{074C3832-E86E-4CCF-8F6B-68225C730AA2}" type="pres">
      <dgm:prSet presAssocID="{AE0CC233-BAB8-4AB6-A7E6-A409D4ED1C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ma"/>
        </a:ext>
      </dgm:extLst>
    </dgm:pt>
    <dgm:pt modelId="{D6018505-CAE3-4DBD-812D-3E8A0B68B182}" type="pres">
      <dgm:prSet presAssocID="{AE0CC233-BAB8-4AB6-A7E6-A409D4ED1C07}" presName="spaceRect" presStyleCnt="0"/>
      <dgm:spPr/>
    </dgm:pt>
    <dgm:pt modelId="{780B5490-1742-423A-81BF-B70424CBBC71}" type="pres">
      <dgm:prSet presAssocID="{AE0CC233-BAB8-4AB6-A7E6-A409D4ED1C07}" presName="parTx" presStyleLbl="revTx" presStyleIdx="0" presStyleCnt="3">
        <dgm:presLayoutVars>
          <dgm:chMax val="0"/>
          <dgm:chPref val="0"/>
        </dgm:presLayoutVars>
      </dgm:prSet>
      <dgm:spPr/>
    </dgm:pt>
    <dgm:pt modelId="{DD924BE8-DDC4-45CF-BD4A-713A62129B49}" type="pres">
      <dgm:prSet presAssocID="{302612A3-16E1-47F1-97B2-C22D9AF62ED6}" presName="sibTrans" presStyleCnt="0"/>
      <dgm:spPr/>
    </dgm:pt>
    <dgm:pt modelId="{63AFB5DD-DEFE-4189-B6C5-A94A7C47DF07}" type="pres">
      <dgm:prSet presAssocID="{426696FB-AEAD-49CE-88ED-7D0D649BB9C6}" presName="compNode" presStyleCnt="0"/>
      <dgm:spPr/>
    </dgm:pt>
    <dgm:pt modelId="{3B1F9209-54C1-4F95-93BF-EC48A7BEFEDA}" type="pres">
      <dgm:prSet presAssocID="{426696FB-AEAD-49CE-88ED-7D0D649BB9C6}" presName="bgRect" presStyleLbl="bgShp" presStyleIdx="1" presStyleCnt="3"/>
      <dgm:spPr/>
    </dgm:pt>
    <dgm:pt modelId="{7FF7A159-2929-4088-8D8A-28281929A2A7}" type="pres">
      <dgm:prSet presAssocID="{426696FB-AEAD-49CE-88ED-7D0D649BB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E0AC4CFD-1433-47D9-8ECA-548AB1FBB55D}" type="pres">
      <dgm:prSet presAssocID="{426696FB-AEAD-49CE-88ED-7D0D649BB9C6}" presName="spaceRect" presStyleCnt="0"/>
      <dgm:spPr/>
    </dgm:pt>
    <dgm:pt modelId="{BC7645B8-90FF-49D2-B801-D615EE506E14}" type="pres">
      <dgm:prSet presAssocID="{426696FB-AEAD-49CE-88ED-7D0D649BB9C6}" presName="parTx" presStyleLbl="revTx" presStyleIdx="1" presStyleCnt="3">
        <dgm:presLayoutVars>
          <dgm:chMax val="0"/>
          <dgm:chPref val="0"/>
        </dgm:presLayoutVars>
      </dgm:prSet>
      <dgm:spPr/>
    </dgm:pt>
    <dgm:pt modelId="{3128D01C-BB4C-451B-97F0-1AB716E428EB}" type="pres">
      <dgm:prSet presAssocID="{17DDDDFD-687F-4895-A0AE-96ADDFC4EB61}" presName="sibTrans" presStyleCnt="0"/>
      <dgm:spPr/>
    </dgm:pt>
    <dgm:pt modelId="{3731BC4F-D930-400B-AE02-B89654B6F251}" type="pres">
      <dgm:prSet presAssocID="{D6500DED-95E7-40DB-AB6A-8CDCD26E367A}" presName="compNode" presStyleCnt="0"/>
      <dgm:spPr/>
    </dgm:pt>
    <dgm:pt modelId="{C438728F-FA35-4034-B3EF-53445F3D79D5}" type="pres">
      <dgm:prSet presAssocID="{D6500DED-95E7-40DB-AB6A-8CDCD26E367A}" presName="bgRect" presStyleLbl="bgShp" presStyleIdx="2" presStyleCnt="3"/>
      <dgm:spPr/>
    </dgm:pt>
    <dgm:pt modelId="{64963108-0795-41C6-A99A-3EEEE09F3103}" type="pres">
      <dgm:prSet presAssocID="{D6500DED-95E7-40DB-AB6A-8CDCD26E36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3754C56C-3546-4107-BBD4-FAA636F3A958}" type="pres">
      <dgm:prSet presAssocID="{D6500DED-95E7-40DB-AB6A-8CDCD26E367A}" presName="spaceRect" presStyleCnt="0"/>
      <dgm:spPr/>
    </dgm:pt>
    <dgm:pt modelId="{A2B043C8-4B2D-419D-8451-02DF63C695EC}" type="pres">
      <dgm:prSet presAssocID="{D6500DED-95E7-40DB-AB6A-8CDCD26E367A}" presName="parTx" presStyleLbl="revTx" presStyleIdx="2" presStyleCnt="3">
        <dgm:presLayoutVars>
          <dgm:chMax val="0"/>
          <dgm:chPref val="0"/>
        </dgm:presLayoutVars>
      </dgm:prSet>
      <dgm:spPr/>
    </dgm:pt>
  </dgm:ptLst>
  <dgm:cxnLst>
    <dgm:cxn modelId="{6AB32535-2705-4FE7-B6F5-3603E033414F}" type="presOf" srcId="{AE0CC233-BAB8-4AB6-A7E6-A409D4ED1C07}" destId="{780B5490-1742-423A-81BF-B70424CBBC71}" srcOrd="0" destOrd="0" presId="urn:microsoft.com/office/officeart/2018/2/layout/IconVerticalSolidList"/>
    <dgm:cxn modelId="{6823573A-3FB8-4A7D-8D2D-53A05B8B466D}" srcId="{D9CF3409-4675-4BE6-9854-F63361015AC8}" destId="{AE0CC233-BAB8-4AB6-A7E6-A409D4ED1C07}" srcOrd="0" destOrd="0" parTransId="{D2E14C4D-3CF6-45E2-B0FC-83BC2DD6E3EE}" sibTransId="{302612A3-16E1-47F1-97B2-C22D9AF62ED6}"/>
    <dgm:cxn modelId="{30E7D78E-6719-44DD-B524-D76729C98ADF}" type="presOf" srcId="{D9CF3409-4675-4BE6-9854-F63361015AC8}" destId="{C5D50610-1F30-4D73-87D7-E233792A019E}" srcOrd="0" destOrd="0" presId="urn:microsoft.com/office/officeart/2018/2/layout/IconVerticalSolidList"/>
    <dgm:cxn modelId="{A986729D-24CC-4328-BABB-DFDFA101C090}" type="presOf" srcId="{D6500DED-95E7-40DB-AB6A-8CDCD26E367A}" destId="{A2B043C8-4B2D-419D-8451-02DF63C695EC}" srcOrd="0" destOrd="0" presId="urn:microsoft.com/office/officeart/2018/2/layout/IconVerticalSolidList"/>
    <dgm:cxn modelId="{199B6FB4-5DF9-47ED-ADB2-251DF7FC959C}" srcId="{D9CF3409-4675-4BE6-9854-F63361015AC8}" destId="{426696FB-AEAD-49CE-88ED-7D0D649BB9C6}" srcOrd="1" destOrd="0" parTransId="{68AFA92A-FFE2-4DB2-BCA7-51F5C03B1FC4}" sibTransId="{17DDDDFD-687F-4895-A0AE-96ADDFC4EB61}"/>
    <dgm:cxn modelId="{1B46A0F3-C022-4CD5-A9A7-1CD139481C07}" srcId="{D9CF3409-4675-4BE6-9854-F63361015AC8}" destId="{D6500DED-95E7-40DB-AB6A-8CDCD26E367A}" srcOrd="2" destOrd="0" parTransId="{6C0F6FEB-DF48-452F-969E-6ACD4D167626}" sibTransId="{0FD7A4F0-9D3C-4DD2-B8DA-3F4238D4B4AE}"/>
    <dgm:cxn modelId="{B4DE5DFD-F115-4C53-B955-0DACB5209EC4}" type="presOf" srcId="{426696FB-AEAD-49CE-88ED-7D0D649BB9C6}" destId="{BC7645B8-90FF-49D2-B801-D615EE506E14}" srcOrd="0" destOrd="0" presId="urn:microsoft.com/office/officeart/2018/2/layout/IconVerticalSolidList"/>
    <dgm:cxn modelId="{822E0FE9-8036-4AC5-A377-A8130720E5AF}" type="presParOf" srcId="{C5D50610-1F30-4D73-87D7-E233792A019E}" destId="{292D20E9-E1A6-42C0-A7C4-7106F7C3044B}" srcOrd="0" destOrd="0" presId="urn:microsoft.com/office/officeart/2018/2/layout/IconVerticalSolidList"/>
    <dgm:cxn modelId="{C22173EF-A7DE-4D03-95B7-137203566ADE}" type="presParOf" srcId="{292D20E9-E1A6-42C0-A7C4-7106F7C3044B}" destId="{C558CC13-4285-476C-9F83-1E487190AE49}" srcOrd="0" destOrd="0" presId="urn:microsoft.com/office/officeart/2018/2/layout/IconVerticalSolidList"/>
    <dgm:cxn modelId="{A1B6F9D6-99E7-40D5-8A12-B07054F8765E}" type="presParOf" srcId="{292D20E9-E1A6-42C0-A7C4-7106F7C3044B}" destId="{074C3832-E86E-4CCF-8F6B-68225C730AA2}" srcOrd="1" destOrd="0" presId="urn:microsoft.com/office/officeart/2018/2/layout/IconVerticalSolidList"/>
    <dgm:cxn modelId="{6F1E8873-0CAB-489B-BE17-A8414B764458}" type="presParOf" srcId="{292D20E9-E1A6-42C0-A7C4-7106F7C3044B}" destId="{D6018505-CAE3-4DBD-812D-3E8A0B68B182}" srcOrd="2" destOrd="0" presId="urn:microsoft.com/office/officeart/2018/2/layout/IconVerticalSolidList"/>
    <dgm:cxn modelId="{5EDE9867-0B79-4A6A-B06A-DB30F36D03C6}" type="presParOf" srcId="{292D20E9-E1A6-42C0-A7C4-7106F7C3044B}" destId="{780B5490-1742-423A-81BF-B70424CBBC71}" srcOrd="3" destOrd="0" presId="urn:microsoft.com/office/officeart/2018/2/layout/IconVerticalSolidList"/>
    <dgm:cxn modelId="{A2719BCC-EE9E-457A-A596-D184B81FEE21}" type="presParOf" srcId="{C5D50610-1F30-4D73-87D7-E233792A019E}" destId="{DD924BE8-DDC4-45CF-BD4A-713A62129B49}" srcOrd="1" destOrd="0" presId="urn:microsoft.com/office/officeart/2018/2/layout/IconVerticalSolidList"/>
    <dgm:cxn modelId="{5AF1551A-77FE-418C-92B8-FF1B41AE1823}" type="presParOf" srcId="{C5D50610-1F30-4D73-87D7-E233792A019E}" destId="{63AFB5DD-DEFE-4189-B6C5-A94A7C47DF07}" srcOrd="2" destOrd="0" presId="urn:microsoft.com/office/officeart/2018/2/layout/IconVerticalSolidList"/>
    <dgm:cxn modelId="{FFBF057B-31DF-4DB0-9B90-289C52D70712}" type="presParOf" srcId="{63AFB5DD-DEFE-4189-B6C5-A94A7C47DF07}" destId="{3B1F9209-54C1-4F95-93BF-EC48A7BEFEDA}" srcOrd="0" destOrd="0" presId="urn:microsoft.com/office/officeart/2018/2/layout/IconVerticalSolidList"/>
    <dgm:cxn modelId="{1709A4B3-8A67-47CF-B607-33473E179C06}" type="presParOf" srcId="{63AFB5DD-DEFE-4189-B6C5-A94A7C47DF07}" destId="{7FF7A159-2929-4088-8D8A-28281929A2A7}" srcOrd="1" destOrd="0" presId="urn:microsoft.com/office/officeart/2018/2/layout/IconVerticalSolidList"/>
    <dgm:cxn modelId="{36FE8A92-6577-4B58-AD48-3FC173F2AED3}" type="presParOf" srcId="{63AFB5DD-DEFE-4189-B6C5-A94A7C47DF07}" destId="{E0AC4CFD-1433-47D9-8ECA-548AB1FBB55D}" srcOrd="2" destOrd="0" presId="urn:microsoft.com/office/officeart/2018/2/layout/IconVerticalSolidList"/>
    <dgm:cxn modelId="{9EB2D2E8-1F78-4B2A-AFE0-628AE6DB1F91}" type="presParOf" srcId="{63AFB5DD-DEFE-4189-B6C5-A94A7C47DF07}" destId="{BC7645B8-90FF-49D2-B801-D615EE506E14}" srcOrd="3" destOrd="0" presId="urn:microsoft.com/office/officeart/2018/2/layout/IconVerticalSolidList"/>
    <dgm:cxn modelId="{B6F2C5B4-8E3D-4A27-AEEB-C7A9754CF8E8}" type="presParOf" srcId="{C5D50610-1F30-4D73-87D7-E233792A019E}" destId="{3128D01C-BB4C-451B-97F0-1AB716E428EB}" srcOrd="3" destOrd="0" presId="urn:microsoft.com/office/officeart/2018/2/layout/IconVerticalSolidList"/>
    <dgm:cxn modelId="{2C4BCB6B-AB49-4755-B040-3D5FD41871DB}" type="presParOf" srcId="{C5D50610-1F30-4D73-87D7-E233792A019E}" destId="{3731BC4F-D930-400B-AE02-B89654B6F251}" srcOrd="4" destOrd="0" presId="urn:microsoft.com/office/officeart/2018/2/layout/IconVerticalSolidList"/>
    <dgm:cxn modelId="{8A4C4A81-5F38-487F-B441-139D49B24FDC}" type="presParOf" srcId="{3731BC4F-D930-400B-AE02-B89654B6F251}" destId="{C438728F-FA35-4034-B3EF-53445F3D79D5}" srcOrd="0" destOrd="0" presId="urn:microsoft.com/office/officeart/2018/2/layout/IconVerticalSolidList"/>
    <dgm:cxn modelId="{35443314-73ED-456C-AEFA-9284D90713DC}" type="presParOf" srcId="{3731BC4F-D930-400B-AE02-B89654B6F251}" destId="{64963108-0795-41C6-A99A-3EEEE09F3103}" srcOrd="1" destOrd="0" presId="urn:microsoft.com/office/officeart/2018/2/layout/IconVerticalSolidList"/>
    <dgm:cxn modelId="{0EBEDD51-7229-41B3-B3B7-3F530B51D5AC}" type="presParOf" srcId="{3731BC4F-D930-400B-AE02-B89654B6F251}" destId="{3754C56C-3546-4107-BBD4-FAA636F3A958}" srcOrd="2" destOrd="0" presId="urn:microsoft.com/office/officeart/2018/2/layout/IconVerticalSolidList"/>
    <dgm:cxn modelId="{43ACB99C-0C0F-4613-9DC5-BBF3394D7695}" type="presParOf" srcId="{3731BC4F-D930-400B-AE02-B89654B6F251}" destId="{A2B043C8-4B2D-419D-8451-02DF63C695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a:t>Within the analysis, depending on how we decided to order the sentiments in the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C3C5CFA5-51B6-4B1F-B50E-D05F3696081D}">
      <dgm:prSet/>
      <dgm:spPr/>
      <dgm:t>
        <a:bodyPr/>
        <a:lstStyle/>
        <a:p>
          <a:r>
            <a:rPr lang="en-US"/>
            <a:t>E.g.: If we coded our classifications as “negative, positive, neutral” instead of “positive, negative, neutral” - the first model would produce higher accuracy for negative classification while the second model would produce higher accuracy for positive classification.</a:t>
          </a:r>
        </a:p>
      </dgm:t>
    </dgm:pt>
    <dgm:pt modelId="{D68D8582-0F8C-4DCF-A02C-F7FF9746A00B}" type="parTrans" cxnId="{A46D9FBF-A175-48AE-9B5D-1D087D5201DE}">
      <dgm:prSet/>
      <dgm:spPr/>
      <dgm:t>
        <a:bodyPr/>
        <a:lstStyle/>
        <a:p>
          <a:endParaRPr lang="en-US"/>
        </a:p>
      </dgm:t>
    </dgm:pt>
    <dgm:pt modelId="{4B823531-5B57-4328-ADB4-69CCB26B8729}" type="sibTrans" cxnId="{A46D9FBF-A175-48AE-9B5D-1D087D5201DE}">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5FFFDD2B-BB14-1149-9472-F3F5BFF53E59}" type="presOf" srcId="{C3C5CFA5-51B6-4B1F-B50E-D05F3696081D}" destId="{3F8352B7-AB30-A94E-B847-E4F74D57E6CB}" srcOrd="0" destOrd="1" presId="urn:microsoft.com/office/officeart/2005/8/layout/list1"/>
    <dgm:cxn modelId="{5726DD5E-F9A6-424F-95EE-778AFF590CEB}" type="presOf" srcId="{F7E582DC-0790-4552-B042-754C159E4291}" destId="{EEBC308C-C144-7746-BD1C-16B551E6C530}" srcOrd="0" destOrd="0" presId="urn:microsoft.com/office/officeart/2005/8/layout/list1"/>
    <dgm:cxn modelId="{0B9B4F5A-168D-6B48-ABE5-4628A62E8FBA}" type="presOf" srcId="{F7E582DC-0790-4552-B042-754C159E4291}" destId="{48749D19-FAD7-9E4C-8965-C2186CD6D11A}" srcOrd="1"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A46D9FBF-A175-48AE-9B5D-1D087D5201DE}" srcId="{36767BD2-FB04-476B-8345-2EF802921128}" destId="{C3C5CFA5-51B6-4B1F-B50E-D05F3696081D}" srcOrd="0" destOrd="0" parTransId="{D68D8582-0F8C-4DCF-A02C-F7FF9746A00B}" sibTransId="{4B823531-5B57-4328-ADB4-69CCB26B8729}"/>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4B40E4E-3F92-4538-B9BF-BE8346024955}">
      <dgm:prSet/>
      <dgm:spPr/>
      <dgm:t>
        <a:bodyPr/>
        <a:lstStyle/>
        <a:p>
          <a:r>
            <a:rPr lang="en-US"/>
            <a:t>Categorize positive, negative, or neutral sentiments as distinct sets dependent upon training set’s “selected_text” column and associated dataset.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3188364F-6064-8D4A-9789-BAB083DB3F91}" type="presOf" srcId="{83521CB6-823D-459C-9A91-B08B8CF79DCF}" destId="{A0EFC730-4625-B74F-A823-3E6D8E7A67B7}" srcOrd="0" destOrd="0"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CF156196-D61F-42B6-8FE7-EC4626D86A10}">
      <dgm:prSet/>
      <dgm:spPr/>
      <dgm:t>
        <a:bodyPr/>
        <a:lstStyle/>
        <a:p>
          <a:pPr>
            <a:lnSpc>
              <a:spcPct val="100000"/>
            </a:lnSpc>
          </a:pPr>
          <a:r>
            <a:rPr lang="en-US" dirty="0"/>
            <a:t>0%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phldrT="03"/>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3" custLinFactY="15456" custLinFactNeighborX="-25" custLinFactNeighborY="100000"/>
      <dgm:spPr/>
    </dgm:pt>
    <dgm:pt modelId="{9AFE052E-A739-4574-8A66-8DC1184BB979}" type="pres">
      <dgm:prSet presAssocID="{4A8FAFAA-F08E-4C6E-BF32-52A6ADA3C995}" presName="sibTransNodeRect" presStyleLbl="alignNode1" presStyleIdx="0" presStyleCnt="3"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3">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3"/>
      <dgm:spPr/>
    </dgm:pt>
    <dgm:pt modelId="{114A7169-3B89-47EE-BAE5-08166D6B7270}" type="pres">
      <dgm:prSet presAssocID="{475E4FFB-C2BF-4D39-A194-85B6CE0A5FAD}" presName="sibTransNodeRect" presStyleLbl="alignNode1" presStyleIdx="1" presStyleCnt="3">
        <dgm:presLayoutVars>
          <dgm:chMax val="0"/>
          <dgm:bulletEnabled val="1"/>
        </dgm:presLayoutVars>
      </dgm:prSet>
      <dgm:spPr/>
    </dgm:pt>
    <dgm:pt modelId="{F84937B5-6278-4842-A7EB-9891EE9E37D8}" type="pres">
      <dgm:prSet presAssocID="{82F8E2C6-F3E3-4987-9228-92E87EC40D65}" presName="nodeRect" presStyleLbl="alignNode1" presStyleIdx="1" presStyleCnt="3">
        <dgm:presLayoutVars>
          <dgm:bulletEnabled val="1"/>
        </dgm:presLayoutVars>
      </dgm:prSet>
      <dgm:spPr/>
    </dgm:pt>
    <dgm:pt modelId="{FF02A467-6459-4A02-BCD1-F05FECB1C711}" type="pres">
      <dgm:prSet presAssocID="{475E4FFB-C2BF-4D39-A194-85B6CE0A5FAD}" presName="sibTrans" presStyleCnt="0"/>
      <dgm:spPr/>
    </dgm:pt>
    <dgm:pt modelId="{EB5590FF-FF81-40D9-8043-58A178DB447E}" type="pres">
      <dgm:prSet presAssocID="{CF156196-D61F-42B6-8FE7-EC4626D86A10}" presName="compositeNode" presStyleCnt="0">
        <dgm:presLayoutVars>
          <dgm:bulletEnabled val="1"/>
        </dgm:presLayoutVars>
      </dgm:prSet>
      <dgm:spPr/>
    </dgm:pt>
    <dgm:pt modelId="{9FD55074-1366-4D6C-A840-719A7C1BDA23}" type="pres">
      <dgm:prSet presAssocID="{CF156196-D61F-42B6-8FE7-EC4626D86A10}" presName="bgRect" presStyleLbl="alignNode1" presStyleIdx="2" presStyleCnt="3"/>
      <dgm:spPr/>
    </dgm:pt>
    <dgm:pt modelId="{02F883EE-0695-4500-B93F-657D101D52E0}" type="pres">
      <dgm:prSet presAssocID="{25DA8013-4A75-491D-A45E-A422C5C7EB2F}" presName="sibTransNodeRect" presStyleLbl="alignNode1" presStyleIdx="2" presStyleCnt="3">
        <dgm:presLayoutVars>
          <dgm:chMax val="0"/>
          <dgm:bulletEnabled val="1"/>
        </dgm:presLayoutVars>
      </dgm:prSet>
      <dgm:spPr/>
    </dgm:pt>
    <dgm:pt modelId="{6744EA25-1C72-49CC-8B06-FC97EEC411E6}" type="pres">
      <dgm:prSet presAssocID="{CF156196-D61F-42B6-8FE7-EC4626D86A10}" presName="nodeRect" presStyleLbl="alignNode1" presStyleIdx="2" presStyleCnt="3">
        <dgm:presLayoutVars>
          <dgm:bulletEnabled val="1"/>
        </dgm:presLayoutVars>
      </dgm:prSet>
      <dgm:spPr/>
    </dgm:pt>
  </dgm:ptLst>
  <dgm:cxnLst>
    <dgm:cxn modelId="{8C900D02-7FA4-41B1-A87B-62530C5D4CC4}" type="presOf" srcId="{CF156196-D61F-42B6-8FE7-EC4626D86A10}" destId="{9FD55074-1366-4D6C-A840-719A7C1BDA23}" srcOrd="0" destOrd="0" presId="urn:microsoft.com/office/officeart/2016/7/layout/LinearBlockProcessNumbered"/>
    <dgm:cxn modelId="{6FB50412-7C2D-4405-A503-10563914C142}" type="presOf" srcId="{CF156196-D61F-42B6-8FE7-EC4626D86A10}" destId="{6744EA25-1C72-49CC-8B06-FC97EEC411E6}" srcOrd="1" destOrd="0" presId="urn:microsoft.com/office/officeart/2016/7/layout/LinearBlockProcessNumbered"/>
    <dgm:cxn modelId="{6B06F130-FDC5-4564-8AAB-70E63A0E2C16}" type="presOf" srcId="{25DA8013-4A75-491D-A45E-A422C5C7EB2F}" destId="{02F883EE-0695-4500-B93F-657D101D52E0}" srcOrd="0" destOrd="0" presId="urn:microsoft.com/office/officeart/2016/7/layout/LinearBlockProcessNumbered"/>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595300BB-08BA-4C3E-84EA-75D566F3EE67}" srcId="{22A3A9FF-FFFA-4406-A487-6922C9292125}" destId="{CF156196-D61F-42B6-8FE7-EC4626D86A10}" srcOrd="2" destOrd="0" parTransId="{B23059FC-26F6-4EEE-8FB4-B26E729B48BA}" sibTransId="{25DA8013-4A75-491D-A45E-A422C5C7EB2F}"/>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 modelId="{26687116-03E1-42CF-BDDE-853740D6D1B5}" type="presParOf" srcId="{33741958-ED1C-49D4-A55E-C678124E7AE7}" destId="{FF02A467-6459-4A02-BCD1-F05FECB1C711}" srcOrd="3" destOrd="0" presId="urn:microsoft.com/office/officeart/2016/7/layout/LinearBlockProcessNumbered"/>
    <dgm:cxn modelId="{7C8C9E2A-764E-493C-991A-D58731BD172E}" type="presParOf" srcId="{33741958-ED1C-49D4-A55E-C678124E7AE7}" destId="{EB5590FF-FF81-40D9-8043-58A178DB447E}" srcOrd="4" destOrd="0" presId="urn:microsoft.com/office/officeart/2016/7/layout/LinearBlockProcessNumbered"/>
    <dgm:cxn modelId="{B7A19D15-F027-4704-9353-08EB260C765B}" type="presParOf" srcId="{EB5590FF-FF81-40D9-8043-58A178DB447E}" destId="{9FD55074-1366-4D6C-A840-719A7C1BDA23}" srcOrd="0" destOrd="0" presId="urn:microsoft.com/office/officeart/2016/7/layout/LinearBlockProcessNumbered"/>
    <dgm:cxn modelId="{37C4032B-A06C-453D-83C3-FC9B82B7C0FC}" type="presParOf" srcId="{EB5590FF-FF81-40D9-8043-58A178DB447E}" destId="{02F883EE-0695-4500-B93F-657D101D52E0}" srcOrd="1" destOrd="0" presId="urn:microsoft.com/office/officeart/2016/7/layout/LinearBlockProcessNumbered"/>
    <dgm:cxn modelId="{E9252805-6A03-492C-A65B-B35F1AA3F637}" type="presParOf" srcId="{EB5590FF-FF81-40D9-8043-58A178DB447E}" destId="{6744EA25-1C72-49CC-8B06-FC97EEC411E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258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2586"/>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BS in Applied Math from Rensselaer Polytechnic Institute</a:t>
          </a:r>
        </a:p>
      </dsp:txBody>
      <dsp:txXfrm>
        <a:off x="0" y="2586"/>
        <a:ext cx="5826934" cy="1764006"/>
      </dsp:txXfrm>
    </dsp:sp>
    <dsp:sp modelId="{DFD50AC6-1FF9-DF47-97F7-7E2FC649A4FE}">
      <dsp:nvSpPr>
        <dsp:cNvPr id="0" name=""/>
        <dsp:cNvSpPr/>
      </dsp:nvSpPr>
      <dsp:spPr>
        <a:xfrm>
          <a:off x="0" y="1766592"/>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1766592"/>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Worked as a Data Analyst at Bloomberg LP &amp; JPMorgan Chase</a:t>
          </a:r>
        </a:p>
      </dsp:txBody>
      <dsp:txXfrm>
        <a:off x="0" y="1766592"/>
        <a:ext cx="5826934" cy="1764006"/>
      </dsp:txXfrm>
    </dsp:sp>
    <dsp:sp modelId="{E75AAEB9-A92D-834B-82E2-3E3883F4F251}">
      <dsp:nvSpPr>
        <dsp:cNvPr id="0" name=""/>
        <dsp:cNvSpPr/>
      </dsp:nvSpPr>
      <dsp:spPr>
        <a:xfrm>
          <a:off x="0" y="3530599"/>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3933-A301-9140-B00D-76BAD838EEE3}">
      <dsp:nvSpPr>
        <dsp:cNvPr id="0" name=""/>
        <dsp:cNvSpPr/>
      </dsp:nvSpPr>
      <dsp:spPr>
        <a:xfrm>
          <a:off x="0" y="3530599"/>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Incoming Associate Data Engineer at </a:t>
          </a:r>
          <a:r>
            <a:rPr lang="en-US" sz="3500" kern="1200" dirty="0" err="1"/>
            <a:t>phData</a:t>
          </a:r>
          <a:endParaRPr lang="en-US" sz="3500" kern="1200" dirty="0"/>
        </a:p>
      </dsp:txBody>
      <dsp:txXfrm>
        <a:off x="0" y="3530599"/>
        <a:ext cx="5826934" cy="1764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F9E40-0B79-4B41-BF03-5C361FDBA9B2}">
      <dsp:nvSpPr>
        <dsp:cNvPr id="0" name=""/>
        <dsp:cNvSpPr/>
      </dsp:nvSpPr>
      <dsp:spPr>
        <a:xfrm>
          <a:off x="0" y="0"/>
          <a:ext cx="5036243" cy="20144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“GrabNGoInfo.com is a great machine learning tutorial website .”</a:t>
          </a:r>
        </a:p>
      </dsp:txBody>
      <dsp:txXfrm>
        <a:off x="0" y="0"/>
        <a:ext cx="5036243" cy="2014497"/>
      </dsp:txXfrm>
    </dsp:sp>
    <dsp:sp modelId="{1F3ABFD4-5EC9-4A43-8845-6C3B6B07CC6B}">
      <dsp:nvSpPr>
        <dsp:cNvPr id="0" name=""/>
        <dsp:cNvSpPr/>
      </dsp:nvSpPr>
      <dsp:spPr>
        <a:xfrm>
          <a:off x="0" y="2097969"/>
          <a:ext cx="5036243" cy="23883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Score = 0.9895</a:t>
          </a:r>
        </a:p>
        <a:p>
          <a:pPr marL="285750" lvl="1" indent="-285750" algn="l" defTabSz="1333500">
            <a:lnSpc>
              <a:spcPct val="90000"/>
            </a:lnSpc>
            <a:spcBef>
              <a:spcPct val="0"/>
            </a:spcBef>
            <a:spcAft>
              <a:spcPct val="15000"/>
            </a:spcAft>
            <a:buChar char="•"/>
          </a:pPr>
          <a:r>
            <a:rPr lang="en-US" sz="3000" kern="1200" dirty="0"/>
            <a:t>Flair classifies as positive</a:t>
          </a:r>
        </a:p>
      </dsp:txBody>
      <dsp:txXfrm>
        <a:off x="0" y="2097969"/>
        <a:ext cx="5036243" cy="2388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move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VADER tells a positivity and negativity score but also tells how positive or negative a sentiment is.</a:t>
          </a:r>
        </a:p>
      </dsp:txBody>
      <dsp:txXfrm>
        <a:off x="1286984" y="4180720"/>
        <a:ext cx="4539949" cy="11142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643581" y="51209"/>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1758768"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The probability of an event A given that an event B has occurred is the probability of event B given that A has occurred multiplied by the probability of event A.</a:t>
          </a:r>
        </a:p>
      </dsp:txBody>
      <dsp:txXfrm>
        <a:off x="1758768" y="1881802"/>
        <a:ext cx="3217500" cy="720000"/>
      </dsp:txXfrm>
    </dsp:sp>
    <dsp:sp modelId="{4F1DD705-434A-409D-ACFE-1F902DC85B77}">
      <dsp:nvSpPr>
        <dsp:cNvPr id="0" name=""/>
        <dsp:cNvSpPr/>
      </dsp:nvSpPr>
      <dsp:spPr>
        <a:xfrm>
          <a:off x="6424143" y="51209"/>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5539331"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is the basis of Naïve Bayes, which then acts as a probabilistic classifier.</a:t>
          </a:r>
        </a:p>
      </dsp:txBody>
      <dsp:txXfrm>
        <a:off x="5539331" y="1881802"/>
        <a:ext cx="321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CC13-4285-476C-9F83-1E487190AE49}">
      <dsp:nvSpPr>
        <dsp:cNvPr id="0" name=""/>
        <dsp:cNvSpPr/>
      </dsp:nvSpPr>
      <dsp:spPr>
        <a:xfrm>
          <a:off x="0" y="466"/>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C3832-E86E-4CCF-8F6B-68225C730AA2}">
      <dsp:nvSpPr>
        <dsp:cNvPr id="0" name=""/>
        <dsp:cNvSpPr/>
      </dsp:nvSpPr>
      <dsp:spPr>
        <a:xfrm>
          <a:off x="330230" y="246092"/>
          <a:ext cx="600418" cy="600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5490-1742-423A-81BF-B70424CBBC71}">
      <dsp:nvSpPr>
        <dsp:cNvPr id="0" name=""/>
        <dsp:cNvSpPr/>
      </dsp:nvSpPr>
      <dsp:spPr>
        <a:xfrm>
          <a:off x="1260878" y="466"/>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BA in Theater Arts</a:t>
          </a:r>
        </a:p>
      </dsp:txBody>
      <dsp:txXfrm>
        <a:off x="1260878" y="466"/>
        <a:ext cx="9254721" cy="1091669"/>
      </dsp:txXfrm>
    </dsp:sp>
    <dsp:sp modelId="{3B1F9209-54C1-4F95-93BF-EC48A7BEFEDA}">
      <dsp:nvSpPr>
        <dsp:cNvPr id="0" name=""/>
        <dsp:cNvSpPr/>
      </dsp:nvSpPr>
      <dsp:spPr>
        <a:xfrm>
          <a:off x="0" y="1365054"/>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7A159-2929-4088-8D8A-28281929A2A7}">
      <dsp:nvSpPr>
        <dsp:cNvPr id="0" name=""/>
        <dsp:cNvSpPr/>
      </dsp:nvSpPr>
      <dsp:spPr>
        <a:xfrm>
          <a:off x="330230" y="1610679"/>
          <a:ext cx="600418" cy="600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645B8-90FF-49D2-B801-D615EE506E14}">
      <dsp:nvSpPr>
        <dsp:cNvPr id="0" name=""/>
        <dsp:cNvSpPr/>
      </dsp:nvSpPr>
      <dsp:spPr>
        <a:xfrm>
          <a:off x="1260878" y="1365054"/>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AS in Culinary Arts</a:t>
          </a:r>
        </a:p>
      </dsp:txBody>
      <dsp:txXfrm>
        <a:off x="1260878" y="1365054"/>
        <a:ext cx="9254721" cy="1091669"/>
      </dsp:txXfrm>
    </dsp:sp>
    <dsp:sp modelId="{C438728F-FA35-4034-B3EF-53445F3D79D5}">
      <dsp:nvSpPr>
        <dsp:cNvPr id="0" name=""/>
        <dsp:cNvSpPr/>
      </dsp:nvSpPr>
      <dsp:spPr>
        <a:xfrm>
          <a:off x="0" y="2729641"/>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3108-0795-41C6-A99A-3EEEE09F3103}">
      <dsp:nvSpPr>
        <dsp:cNvPr id="0" name=""/>
        <dsp:cNvSpPr/>
      </dsp:nvSpPr>
      <dsp:spPr>
        <a:xfrm>
          <a:off x="330230" y="2975267"/>
          <a:ext cx="600418" cy="600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43C8-4B2D-419D-8451-02DF63C695EC}">
      <dsp:nvSpPr>
        <dsp:cNvPr id="0" name=""/>
        <dsp:cNvSpPr/>
      </dsp:nvSpPr>
      <dsp:spPr>
        <a:xfrm>
          <a:off x="1260878" y="2729641"/>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Experienced in Accounting, Television, Family Law, Catering, and Stadium Sports</a:t>
          </a:r>
        </a:p>
      </dsp:txBody>
      <dsp:txXfrm>
        <a:off x="1260878" y="2729641"/>
        <a:ext cx="9254721" cy="109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289470"/>
          <a:ext cx="5826934" cy="12757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Manipulating data analysis to produce a favorable result as being statistically significant</a:t>
          </a:r>
        </a:p>
      </dsp:txBody>
      <dsp:txXfrm>
        <a:off x="0" y="289470"/>
        <a:ext cx="5826934" cy="1275750"/>
      </dsp:txXfrm>
    </dsp:sp>
    <dsp:sp modelId="{1D473E2C-54C5-0E4A-BE1A-CB7FF96890BA}">
      <dsp:nvSpPr>
        <dsp:cNvPr id="0" name=""/>
        <dsp:cNvSpPr/>
      </dsp:nvSpPr>
      <dsp:spPr>
        <a:xfrm>
          <a:off x="291346" y="23790"/>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What’s p-hacking?</a:t>
          </a:r>
        </a:p>
      </dsp:txBody>
      <dsp:txXfrm>
        <a:off x="317285" y="49729"/>
        <a:ext cx="4026975" cy="479482"/>
      </dsp:txXfrm>
    </dsp:sp>
    <dsp:sp modelId="{3F8352B7-AB30-A94E-B847-E4F74D57E6CB}">
      <dsp:nvSpPr>
        <dsp:cNvPr id="0" name=""/>
        <dsp:cNvSpPr/>
      </dsp:nvSpPr>
      <dsp:spPr>
        <a:xfrm>
          <a:off x="0" y="1928101"/>
          <a:ext cx="5826934" cy="3345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Within the analysis, depending on how we decided to order the sentiments in the end classification, results would be skewed towards whatever sentiment came first.</a:t>
          </a:r>
        </a:p>
        <a:p>
          <a:pPr marL="342900" lvl="2" indent="-171450" algn="l" defTabSz="800100">
            <a:lnSpc>
              <a:spcPct val="90000"/>
            </a:lnSpc>
            <a:spcBef>
              <a:spcPct val="0"/>
            </a:spcBef>
            <a:spcAft>
              <a:spcPct val="15000"/>
            </a:spcAft>
            <a:buChar char="•"/>
          </a:pPr>
          <a:r>
            <a:rPr lang="en-US" sz="1800" kern="1200"/>
            <a:t>E.g.: If we coded our classifications as “negative, positive, neutral” instead of “positive, negative, neutral” - the first model would produce higher accuracy for negative classification while the second model would produce higher accuracy for positive classification.</a:t>
          </a:r>
        </a:p>
      </dsp:txBody>
      <dsp:txXfrm>
        <a:off x="0" y="1928101"/>
        <a:ext cx="5826934" cy="3345300"/>
      </dsp:txXfrm>
    </dsp:sp>
    <dsp:sp modelId="{48749D19-FAD7-9E4C-8965-C2186CD6D11A}">
      <dsp:nvSpPr>
        <dsp:cNvPr id="0" name=""/>
        <dsp:cNvSpPr/>
      </dsp:nvSpPr>
      <dsp:spPr>
        <a:xfrm>
          <a:off x="291346" y="1662421"/>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Why is this the p-hacking model?</a:t>
          </a:r>
        </a:p>
      </dsp:txBody>
      <dsp:txXfrm>
        <a:off x="317285" y="1688360"/>
        <a:ext cx="4026975"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Categorize positive, negative, or neutral sentiments as distinct sets dependent upon training set’s “selected_text” column and associated dataset.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0"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0" y="1061204"/>
        <a:ext cx="3327201" cy="1591807"/>
      </dsp:txXfrm>
    </dsp:sp>
    <dsp:sp modelId="{9AFE052E-A739-4574-8A66-8DC1184BB979}">
      <dsp:nvSpPr>
        <dsp:cNvPr id="0" name=""/>
        <dsp:cNvSpPr/>
      </dsp:nvSpPr>
      <dsp:spPr>
        <a:xfrm flipV="1">
          <a:off x="821" y="507744"/>
          <a:ext cx="3327201"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821" y="507744"/>
        <a:ext cx="3327201" cy="45716"/>
      </dsp:txXfrm>
    </dsp:sp>
    <dsp:sp modelId="{FF36E90A-16A4-4775-B32E-433646289120}">
      <dsp:nvSpPr>
        <dsp:cNvPr id="0" name=""/>
        <dsp:cNvSpPr/>
      </dsp:nvSpPr>
      <dsp:spPr>
        <a:xfrm>
          <a:off x="3594199"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3594199" y="1061204"/>
        <a:ext cx="3327201" cy="1591807"/>
      </dsp:txXfrm>
    </dsp:sp>
    <dsp:sp modelId="{114A7169-3B89-47EE-BAE5-08166D6B7270}">
      <dsp:nvSpPr>
        <dsp:cNvPr id="0" name=""/>
        <dsp:cNvSpPr/>
      </dsp:nvSpPr>
      <dsp:spPr>
        <a:xfrm>
          <a:off x="3594199"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3594199" y="0"/>
        <a:ext cx="3327201" cy="1061204"/>
      </dsp:txXfrm>
    </dsp:sp>
    <dsp:sp modelId="{9FD55074-1366-4D6C-A840-719A7C1BDA23}">
      <dsp:nvSpPr>
        <dsp:cNvPr id="0" name=""/>
        <dsp:cNvSpPr/>
      </dsp:nvSpPr>
      <dsp:spPr>
        <a:xfrm>
          <a:off x="7187576"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0% accuracy overall</a:t>
          </a:r>
        </a:p>
      </dsp:txBody>
      <dsp:txXfrm>
        <a:off x="7187576" y="1061204"/>
        <a:ext cx="3327201" cy="1591807"/>
      </dsp:txXfrm>
    </dsp:sp>
    <dsp:sp modelId="{02F883EE-0695-4500-B93F-657D101D52E0}">
      <dsp:nvSpPr>
        <dsp:cNvPr id="0" name=""/>
        <dsp:cNvSpPr/>
      </dsp:nvSpPr>
      <dsp:spPr>
        <a:xfrm>
          <a:off x="7187576"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7187576" y="0"/>
        <a:ext cx="3327201" cy="10612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6/13/2022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6/13/2022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6/13/2022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6/13/2022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6/13/2022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6/13/2022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6/13/2022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6/13/2022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6/13/2022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6/13/2022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6/13/2022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6/13/2022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1.jpeg"/><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2"/>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2"/>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2"/>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2"/>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157513193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086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0275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E674-2E90-AF3C-FC43-5D2926D74F15}"/>
              </a:ext>
            </a:extLst>
          </p:cNvPr>
          <p:cNvSpPr>
            <a:spLocks noGrp="1"/>
          </p:cNvSpPr>
          <p:nvPr>
            <p:ph type="title"/>
          </p:nvPr>
        </p:nvSpPr>
        <p:spPr/>
        <p:txBody>
          <a:bodyPr/>
          <a:lstStyle/>
          <a:p>
            <a:r>
              <a:rPr lang="en-US" dirty="0"/>
              <a:t>“p-hacking” Example</a:t>
            </a:r>
          </a:p>
        </p:txBody>
      </p:sp>
      <p:sp>
        <p:nvSpPr>
          <p:cNvPr id="3" name="Content Placeholder 2">
            <a:extLst>
              <a:ext uri="{FF2B5EF4-FFF2-40B4-BE49-F238E27FC236}">
                <a16:creationId xmlns:a16="http://schemas.microsoft.com/office/drawing/2014/main" id="{55A24D27-6CBB-6D35-58D1-8A56C3E95C41}"/>
              </a:ext>
            </a:extLst>
          </p:cNvPr>
          <p:cNvSpPr>
            <a:spLocks noGrp="1"/>
          </p:cNvSpPr>
          <p:nvPr>
            <p:ph idx="1"/>
          </p:nvPr>
        </p:nvSpPr>
        <p:spPr/>
        <p:txBody>
          <a:bodyPr/>
          <a:lstStyle/>
          <a:p>
            <a:r>
              <a:rPr lang="en-US" dirty="0"/>
              <a:t>Training Dataset</a:t>
            </a:r>
          </a:p>
          <a:p>
            <a:pPr marL="0" indent="0">
              <a:buNone/>
            </a:pPr>
            <a:endParaRPr lang="en-US" dirty="0"/>
          </a:p>
          <a:p>
            <a:pPr marL="0" indent="0">
              <a:buNone/>
            </a:pPr>
            <a:endParaRPr lang="en-US" dirty="0"/>
          </a:p>
          <a:p>
            <a:r>
              <a:rPr lang="en-US" dirty="0"/>
              <a:t>Neutral words = “I’d”, “have”, “responded”, “if”, “I”, “were”, “going”</a:t>
            </a:r>
          </a:p>
          <a:p>
            <a:pPr marL="0" indent="0">
              <a:buNone/>
            </a:pPr>
            <a:endParaRPr lang="en-US" dirty="0"/>
          </a:p>
        </p:txBody>
      </p:sp>
      <p:graphicFrame>
        <p:nvGraphicFramePr>
          <p:cNvPr id="4" name="Table 4">
            <a:extLst>
              <a:ext uri="{FF2B5EF4-FFF2-40B4-BE49-F238E27FC236}">
                <a16:creationId xmlns:a16="http://schemas.microsoft.com/office/drawing/2014/main" id="{7F1460CE-DCFE-CD6A-2E9E-49A37A90675C}"/>
              </a:ext>
            </a:extLst>
          </p:cNvPr>
          <p:cNvGraphicFramePr>
            <a:graphicFrameLocks noGrp="1"/>
          </p:cNvGraphicFramePr>
          <p:nvPr>
            <p:extLst>
              <p:ext uri="{D42A27DB-BD31-4B8C-83A1-F6EECF244321}">
                <p14:modId xmlns:p14="http://schemas.microsoft.com/office/powerpoint/2010/main" val="187152165"/>
              </p:ext>
            </p:extLst>
          </p:nvPr>
        </p:nvGraphicFramePr>
        <p:xfrm>
          <a:off x="1175473" y="2560041"/>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48329861"/>
                    </a:ext>
                  </a:extLst>
                </a:gridCol>
                <a:gridCol w="4064000">
                  <a:extLst>
                    <a:ext uri="{9D8B030D-6E8A-4147-A177-3AD203B41FA5}">
                      <a16:colId xmlns:a16="http://schemas.microsoft.com/office/drawing/2014/main" val="401219226"/>
                    </a:ext>
                  </a:extLst>
                </a:gridCol>
              </a:tblGrid>
              <a:tr h="370840">
                <a:tc>
                  <a:txBody>
                    <a:bodyPr/>
                    <a:lstStyle/>
                    <a:p>
                      <a:r>
                        <a:rPr lang="en-US" dirty="0" err="1"/>
                        <a:t>selected_text</a:t>
                      </a:r>
                      <a:endParaRPr lang="en-US" dirty="0"/>
                    </a:p>
                  </a:txBody>
                  <a:tcPr/>
                </a:tc>
                <a:tc>
                  <a:txBody>
                    <a:bodyPr/>
                    <a:lstStyle/>
                    <a:p>
                      <a:r>
                        <a:rPr lang="en-US" dirty="0"/>
                        <a:t>Sentiment</a:t>
                      </a:r>
                    </a:p>
                  </a:txBody>
                  <a:tcPr/>
                </a:tc>
                <a:extLst>
                  <a:ext uri="{0D108BD9-81ED-4DB2-BD59-A6C34878D82A}">
                    <a16:rowId xmlns:a16="http://schemas.microsoft.com/office/drawing/2014/main" val="2238277828"/>
                  </a:ext>
                </a:extLst>
              </a:tr>
              <a:tr h="370840">
                <a:tc>
                  <a:txBody>
                    <a:bodyPr/>
                    <a:lstStyle/>
                    <a:p>
                      <a:r>
                        <a:rPr lang="en-US" dirty="0"/>
                        <a:t>I’d have responded, if I were going</a:t>
                      </a:r>
                    </a:p>
                  </a:txBody>
                  <a:tcPr/>
                </a:tc>
                <a:tc>
                  <a:txBody>
                    <a:bodyPr/>
                    <a:lstStyle/>
                    <a:p>
                      <a:r>
                        <a:rPr lang="en-US" dirty="0"/>
                        <a:t>neutral</a:t>
                      </a:r>
                    </a:p>
                  </a:txBody>
                  <a:tcPr/>
                </a:tc>
                <a:extLst>
                  <a:ext uri="{0D108BD9-81ED-4DB2-BD59-A6C34878D82A}">
                    <a16:rowId xmlns:a16="http://schemas.microsoft.com/office/drawing/2014/main" val="3539494129"/>
                  </a:ext>
                </a:extLst>
              </a:tr>
            </a:tbl>
          </a:graphicData>
        </a:graphic>
      </p:graphicFrame>
    </p:spTree>
    <p:extLst>
      <p:ext uri="{BB962C8B-B14F-4D97-AF65-F5344CB8AC3E}">
        <p14:creationId xmlns:p14="http://schemas.microsoft.com/office/powerpoint/2010/main" val="18241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38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3334622272"/>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91919687"/>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51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790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a:effectLst/>
              </a:rPr>
              <a:t>Flair utilizes a pre-trained model to detect positive or negative comments and print a number in brackets behind the label which is a prediction confidence.</a:t>
            </a:r>
          </a:p>
          <a:p>
            <a:pPr>
              <a:lnSpc>
                <a:spcPct val="100000"/>
              </a:lnSpc>
            </a:pPr>
            <a:r>
              <a:rPr lang="en-US" sz="1500" b="0" i="0">
                <a:effectLst/>
              </a:rPr>
              <a:t>It contains a powerful library which allows users to use and combine different word and document embeddings. Based on the corpus, it could analyze and tell the attitudes of the speakers. Comparing with other NLP packages, flair’s sentiment classifier is based on a character-level LSTM neural network which takes sequences of letters and words into account when predicting. </a:t>
            </a:r>
            <a:endParaRPr lang="en-US" sz="150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4154170253"/>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49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22">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24">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26" name="Straight Connector 25">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31"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59" name="Rectangle 32">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840986C-9CA7-45C4-87FF-15383CCF7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D7289A6D-1E32-491A-9F74-9F462CA7D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38" name="Straight Connector 37">
              <a:extLst>
                <a:ext uri="{FF2B5EF4-FFF2-40B4-BE49-F238E27FC236}">
                  <a16:creationId xmlns:a16="http://schemas.microsoft.com/office/drawing/2014/main" id="{7B73F267-8CCE-44C3-A0E7-9259A59273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68D6E34-9774-4B15-B6FC-B57FE7B6F7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BC8E6D-F6C0-48A2-9E83-438EF3001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Graphic 11">
              <a:extLst>
                <a:ext uri="{FF2B5EF4-FFF2-40B4-BE49-F238E27FC236}">
                  <a16:creationId xmlns:a16="http://schemas.microsoft.com/office/drawing/2014/main" id="{6A9D1133-E8B8-403C-9EE5-EC4537731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42" name="Straight Connector 41">
              <a:extLst>
                <a:ext uri="{FF2B5EF4-FFF2-40B4-BE49-F238E27FC236}">
                  <a16:creationId xmlns:a16="http://schemas.microsoft.com/office/drawing/2014/main" id="{680BD2F7-3F8D-4F98-AE93-904B13065F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ECAE0C-BCE4-4893-BAD9-F28C85BCA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3ED488-7277-4DAC-BDF9-EF6A720AA5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0" y="554122"/>
            <a:ext cx="4276541" cy="5736145"/>
          </a:xfrm>
        </p:spPr>
        <p:txBody>
          <a:bodyPr anchor="ctr">
            <a:normAutofit/>
          </a:bodyPr>
          <a:lstStyle/>
          <a:p>
            <a:r>
              <a:rPr lang="en-US" sz="5200" dirty="0"/>
              <a:t>Flair Example</a:t>
            </a:r>
          </a:p>
        </p:txBody>
      </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3430535917"/>
              </p:ext>
            </p:extLst>
          </p:nvPr>
        </p:nvGraphicFramePr>
        <p:xfrm>
          <a:off x="6466264" y="1666698"/>
          <a:ext cx="5036243" cy="4486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6731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extBlob: Simplified Text Processing — TextBlob 0.16.0 documentation">
            <a:extLst>
              <a:ext uri="{FF2B5EF4-FFF2-40B4-BE49-F238E27FC236}">
                <a16:creationId xmlns:a16="http://schemas.microsoft.com/office/drawing/2014/main" id="{8FD29E26-27A8-5222-BDB6-76FDFCD5FA8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4545" r="-2" b="1397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3085" name="Group 308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3086" name="Straight Connector 308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8" name="Straight Connector 308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9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9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41248" y="4105835"/>
            <a:ext cx="8817102" cy="1918725"/>
          </a:xfrm>
        </p:spPr>
        <p:txBody>
          <a:bodyPr>
            <a:normAutofit/>
          </a:bodyPr>
          <a:lstStyle/>
          <a:p>
            <a:pPr>
              <a:lnSpc>
                <a:spcPct val="100000"/>
              </a:lnSpc>
            </a:pPr>
            <a:r>
              <a:rPr lang="en-US" sz="1000">
                <a:solidFill>
                  <a:srgbClr val="FFFFFF"/>
                </a:solidFill>
              </a:rPr>
              <a:t>TextBlob is a sentiment classifier that uses a movie reviews dataset where reviews are labeled positive or negative.</a:t>
            </a:r>
          </a:p>
          <a:p>
            <a:pPr>
              <a:lnSpc>
                <a:spcPct val="100000"/>
              </a:lnSpc>
            </a:pPr>
            <a:r>
              <a:rPr lang="en-US" sz="1000">
                <a:solidFill>
                  <a:srgbClr val="FFFFFF"/>
                </a:solidFill>
              </a:rPr>
              <a:t>Positive and negative features are extracted from each positive and negative reviews.</a:t>
            </a:r>
          </a:p>
          <a:p>
            <a:pPr>
              <a:lnSpc>
                <a:spcPct val="100000"/>
              </a:lnSpc>
            </a:pPr>
            <a:r>
              <a:rPr lang="en-US" sz="1000">
                <a:solidFill>
                  <a:srgbClr val="FFFFFF"/>
                </a:solidFill>
              </a:rPr>
              <a:t>This becomes the foundation of the training data, which consists of labeled positive and negative features. The data is trained on a Naïve Bayes Classifier</a:t>
            </a:r>
          </a:p>
          <a:p>
            <a:pPr>
              <a:lnSpc>
                <a:spcPct val="100000"/>
              </a:lnSpc>
            </a:pPr>
            <a:r>
              <a:rPr lang="en-US" sz="1000">
                <a:solidFill>
                  <a:srgbClr val="FFFFFF"/>
                </a:solidFill>
              </a:rPr>
              <a:t>TextBlob then assigns the polarity of a tweet between -1 and 1.</a:t>
            </a:r>
          </a:p>
          <a:p>
            <a:pPr lvl="1">
              <a:lnSpc>
                <a:spcPct val="100000"/>
              </a:lnSpc>
            </a:pPr>
            <a:r>
              <a:rPr lang="en-US" sz="1000">
                <a:solidFill>
                  <a:srgbClr val="FFFFFF"/>
                </a:solidFill>
              </a:rPr>
              <a:t>If polarity &gt; 0, then positive</a:t>
            </a:r>
          </a:p>
          <a:p>
            <a:pPr lvl="1">
              <a:lnSpc>
                <a:spcPct val="100000"/>
              </a:lnSpc>
            </a:pPr>
            <a:r>
              <a:rPr lang="en-US" sz="1000">
                <a:solidFill>
                  <a:srgbClr val="FFFFFF"/>
                </a:solidFill>
              </a:rPr>
              <a:t>If polarity = 0, then neutral</a:t>
            </a:r>
          </a:p>
          <a:p>
            <a:pPr lvl="1">
              <a:lnSpc>
                <a:spcPct val="100000"/>
              </a:lnSpc>
            </a:pPr>
            <a:r>
              <a:rPr lang="en-US" sz="1000">
                <a:solidFill>
                  <a:srgbClr val="FFFFFF"/>
                </a:solidFill>
              </a:rPr>
              <a:t>Else, negative</a:t>
            </a:r>
          </a:p>
        </p:txBody>
      </p:sp>
    </p:spTree>
    <p:extLst>
      <p:ext uri="{BB962C8B-B14F-4D97-AF65-F5344CB8AC3E}">
        <p14:creationId xmlns:p14="http://schemas.microsoft.com/office/powerpoint/2010/main" val="81143755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3985943364"/>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67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48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34685275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35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7B54F1D6-6957-BDC5-3A9C-88568FBD01C5}"/>
              </a:ext>
            </a:extLst>
          </p:cNvPr>
          <p:cNvPicPr>
            <a:picLocks noChangeAspect="1"/>
          </p:cNvPicPr>
          <p:nvPr/>
        </p:nvPicPr>
        <p:blipFill rotWithShape="1">
          <a:blip r:embed="rId2">
            <a:alphaModFix amt="40000"/>
          </a:blip>
          <a:srcRect t="15540"/>
          <a:stretch/>
        </p:blipFill>
        <p:spPr>
          <a:xfrm>
            <a:off x="20" y="-1"/>
            <a:ext cx="12191980" cy="6873463"/>
          </a:xfrm>
          <a:prstGeom prst="rect">
            <a:avLst/>
          </a:prstGeom>
          <a:ln w="12700">
            <a:noFill/>
          </a:ln>
        </p:spPr>
      </p:pic>
      <p:grpSp>
        <p:nvGrpSpPr>
          <p:cNvPr id="15" name="Group 1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6" name="Straight Connector 1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41248" y="4105835"/>
            <a:ext cx="8817102" cy="1918725"/>
          </a:xfrm>
        </p:spPr>
        <p:txBody>
          <a:bodyPr>
            <a:normAutofit/>
          </a:bodyPr>
          <a:lstStyle/>
          <a:p>
            <a:r>
              <a:rPr lang="en-US" dirty="0">
                <a:solidFill>
                  <a:srgbClr val="FFFFFF"/>
                </a:solidFill>
              </a:rPr>
              <a:t>Generates a compound score which is the sum of all the normalized lexicon ratings between -1(most extreme negative) and +1(most extreme positive).</a:t>
            </a:r>
          </a:p>
          <a:p>
            <a:pPr lvl="1"/>
            <a:r>
              <a:rPr lang="en-US" dirty="0">
                <a:solidFill>
                  <a:srgbClr val="FFFFFF"/>
                </a:solidFill>
              </a:rPr>
              <a:t>If compound score &gt;= 0.05, then positive sentiment</a:t>
            </a:r>
          </a:p>
          <a:p>
            <a:pPr lvl="1"/>
            <a:r>
              <a:rPr lang="en-US" dirty="0">
                <a:solidFill>
                  <a:srgbClr val="FFFFFF"/>
                </a:solidFill>
              </a:rPr>
              <a:t>If compound score &lt;= -0.05, then negative sentiment.</a:t>
            </a:r>
          </a:p>
          <a:p>
            <a:pPr lvl="1"/>
            <a:r>
              <a:rPr lang="en-US" dirty="0">
                <a:solidFill>
                  <a:srgbClr val="FFFFFF"/>
                </a:solidFill>
              </a:rPr>
              <a:t>If compound score between -0.05 and 0.05, then neutral sentiment.</a:t>
            </a:r>
          </a:p>
        </p:txBody>
      </p:sp>
    </p:spTree>
    <p:extLst>
      <p:ext uri="{BB962C8B-B14F-4D97-AF65-F5344CB8AC3E}">
        <p14:creationId xmlns:p14="http://schemas.microsoft.com/office/powerpoint/2010/main" val="316357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graphicFrame>
        <p:nvGraphicFramePr>
          <p:cNvPr id="5" name="Content Placeholder 2">
            <a:extLst>
              <a:ext uri="{FF2B5EF4-FFF2-40B4-BE49-F238E27FC236}">
                <a16:creationId xmlns:a16="http://schemas.microsoft.com/office/drawing/2014/main" id="{771E621C-CFEB-75EC-A861-2FC2023D7C72}"/>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1999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304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85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1413647305"/>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582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References</a:t>
            </a:r>
          </a:p>
        </p:txBody>
      </p:sp>
    </p:spTree>
    <p:extLst>
      <p:ext uri="{BB962C8B-B14F-4D97-AF65-F5344CB8AC3E}">
        <p14:creationId xmlns:p14="http://schemas.microsoft.com/office/powerpoint/2010/main" val="3390562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a:t>The objective of this project is to classify the overall sentiment of a tweet's context as neutral, negative, or positive using NLP classifiers. To complete, this project, we are given a dataset of 27,481 tweets, where 22,464 of those tweets were captured as having either a neutral, negative, or positive sentiment. 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56">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58">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21954" r="1"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B42A1F82-CCEE-4C0C-A877-4479E6E69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2062" name="Straight Connector 2061">
              <a:extLst>
                <a:ext uri="{FF2B5EF4-FFF2-40B4-BE49-F238E27FC236}">
                  <a16:creationId xmlns:a16="http://schemas.microsoft.com/office/drawing/2014/main" id="{DAF6120F-8C25-48EE-B58B-0B1A353014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1F55B033-D8E3-4A82-AB0E-173CAD44C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721F3F31-AC49-40C2-9F6E-441F41C57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72" name="Graphic 11">
              <a:extLst>
                <a:ext uri="{FF2B5EF4-FFF2-40B4-BE49-F238E27FC236}">
                  <a16:creationId xmlns:a16="http://schemas.microsoft.com/office/drawing/2014/main" id="{C820DA10-4D21-41E0-9E4D-DA1126254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2066" name="Straight Connector 2065">
              <a:extLst>
                <a:ext uri="{FF2B5EF4-FFF2-40B4-BE49-F238E27FC236}">
                  <a16:creationId xmlns:a16="http://schemas.microsoft.com/office/drawing/2014/main" id="{77B9E282-7D7D-4E37-A9EA-0FC764361D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47D240B2-CB7B-4C39-9F1B-84F19DD7E8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4FB17155-CD99-45E3-8E4D-9229AB42A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3496547" y="1745130"/>
            <a:ext cx="5105400" cy="2109690"/>
          </a:xfrm>
        </p:spPr>
        <p:txBody>
          <a:bodyPr anchor="b">
            <a:normAutofit/>
          </a:bodyPr>
          <a:lstStyle/>
          <a:p>
            <a:pPr algn="ctr"/>
            <a:r>
              <a:rPr lang="en-US">
                <a:solidFill>
                  <a:srgbClr val="FFFFFF"/>
                </a:solidFill>
              </a:rPr>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3496547" y="4105835"/>
            <a:ext cx="5105400" cy="1995420"/>
          </a:xfrm>
        </p:spPr>
        <p:txBody>
          <a:bodyPr>
            <a:normAutofit/>
          </a:bodyPr>
          <a:lstStyle/>
          <a:p>
            <a:pPr marL="0" indent="0" algn="ctr">
              <a:lnSpc>
                <a:spcPct val="100000"/>
              </a:lnSpc>
              <a:buNone/>
            </a:pPr>
            <a:r>
              <a:rPr lang="en-US" sz="1700">
                <a:solidFill>
                  <a:srgbClr val="FFFFFF"/>
                </a:solidFill>
              </a:rPr>
              <a:t>Given a testing and training set, we ran NLP on a series of tweets to categorize their sentiments as bad, good, or neutral. We then use the testing dataset to see how efficient the NLP classifier is from there and tune the algorithm and compared different sentiment analysis models.</a:t>
            </a:r>
            <a:br>
              <a:rPr lang="en-US" sz="1700">
                <a:solidFill>
                  <a:srgbClr val="FFFFFF"/>
                </a:solidFill>
              </a:rPr>
            </a:br>
            <a:endParaRPr lang="en-US" sz="1700">
              <a:solidFill>
                <a:srgbClr val="FFFFFF"/>
              </a:solidFill>
            </a:endParaRPr>
          </a:p>
        </p:txBody>
      </p:sp>
    </p:spTree>
    <p:extLst>
      <p:ext uri="{BB962C8B-B14F-4D97-AF65-F5344CB8AC3E}">
        <p14:creationId xmlns:p14="http://schemas.microsoft.com/office/powerpoint/2010/main" val="82847748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8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Negative</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2"/>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2"/>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3663</TotalTime>
  <Words>1249</Words>
  <Application>Microsoft Office PowerPoint</Application>
  <PresentationFormat>Widescreen</PresentationFormat>
  <Paragraphs>174</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Avenir Next LT Pro</vt:lpstr>
      <vt:lpstr>Footlight MT Light</vt:lpstr>
      <vt:lpstr>ArchVTI</vt:lpstr>
      <vt:lpstr>Tweet Sentiment Classification</vt:lpstr>
      <vt:lpstr>About Me: Bethel Ikejiofor</vt:lpstr>
      <vt:lpstr>About Me: Valerie Huston</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Example</vt:lpstr>
      <vt:lpstr>“p-Hacking” Results</vt:lpstr>
      <vt:lpstr>“p-Hacking” Results</vt:lpstr>
      <vt:lpstr>Afinn Model</vt:lpstr>
      <vt:lpstr>Afinn Example</vt:lpstr>
      <vt:lpstr>Results from Afinn Model</vt:lpstr>
      <vt:lpstr>Flair Model</vt:lpstr>
      <vt:lpstr>Flair Model Results</vt:lpstr>
      <vt:lpstr>Flair Example</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Valerie Huston</cp:lastModifiedBy>
  <cp:revision>62</cp:revision>
  <dcterms:created xsi:type="dcterms:W3CDTF">2022-06-08T18:43:30Z</dcterms:created>
  <dcterms:modified xsi:type="dcterms:W3CDTF">2022-06-13T21:06:27Z</dcterms:modified>
</cp:coreProperties>
</file>